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61" r:id="rId4"/>
    <p:sldId id="282" r:id="rId5"/>
    <p:sldId id="283" r:id="rId6"/>
    <p:sldId id="272" r:id="rId7"/>
    <p:sldId id="276" r:id="rId8"/>
    <p:sldId id="278" r:id="rId9"/>
    <p:sldId id="279" r:id="rId10"/>
    <p:sldId id="275" r:id="rId11"/>
    <p:sldId id="277" r:id="rId12"/>
    <p:sldId id="269" r:id="rId13"/>
    <p:sldId id="281" r:id="rId14"/>
    <p:sldId id="273" r:id="rId15"/>
    <p:sldId id="274" r:id="rId16"/>
    <p:sldId id="260" r:id="rId17"/>
  </p:sldIdLst>
  <p:sldSz cx="12192000" cy="6858000"/>
  <p:notesSz cx="6858000" cy="9144000"/>
  <p:embeddedFontLst>
    <p:embeddedFont>
      <p:font typeface="ALS Sector Bold" pitchFamily="2" charset="0"/>
      <p:bold r:id="rId19"/>
    </p:embeddedFont>
    <p:embeddedFont>
      <p:font typeface="ALS Sector Regular" panose="02000000000000000000" pitchFamily="2" charset="0"/>
      <p:regular r:id="rId20"/>
    </p:embeddedFont>
    <p:embeddedFont>
      <p:font typeface="Noto Sans Symbols" pitchFamily="2" charset="0"/>
      <p:regular r:id="rId21"/>
      <p:bold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52791" autoAdjust="0"/>
  </p:normalViewPr>
  <p:slideViewPr>
    <p:cSldViewPr snapToGrid="0">
      <p:cViewPr varScale="1">
        <p:scale>
          <a:sx n="47" d="100"/>
          <a:sy n="47" d="100"/>
        </p:scale>
        <p:origin x="2035" y="29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3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92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последовательность автоматизированных шагов (задач) для обработки данных. Представьте себе конвейер, по которому данные движутся, проходя различные стадии (загрузка, очистка, преобразование, анализ, сохранение).</a:t>
            </a:r>
          </a:p>
          <a:p>
            <a:pPr marL="50165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ETL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Load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 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конкретный тип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пайплайна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данных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Процесс:</a:t>
            </a:r>
            <a:endParaRPr lang="ru-RU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Извлечение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Получение данных из различных источников</a:t>
            </a:r>
          </a:p>
          <a:p>
            <a:pPr lvl="1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Преобразование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Очистка, фильтрация, объединение, приведение данных к нужному виду</a:t>
            </a:r>
          </a:p>
          <a:p>
            <a:pPr lvl="1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Загрузка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Load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Запись преобразованных данных в целевую систему (чаще всего в DWH)</a:t>
            </a:r>
          </a:p>
          <a:p>
            <a:pPr marL="15875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DWH (Data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Warehouse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Хранилище данных)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централизованное хранилище, куда свозятся данные из разных источников (операционные системы, базы данных, лог-файлы и т.д.). Данные структурированы для эффективного выполнения сложных запросов и анализа, поддержки принятия решений. Отличается от обычных БД ориентацией на анализ больших объемов исторических данных.</a:t>
            </a: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ML-модель (Machine Learning Model)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результат "обучения" алгоритма машинного обучения на данных.</a:t>
            </a:r>
          </a:p>
          <a:p>
            <a:pPr marL="15875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математическая формула или набор правил, которые 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могут делать прогнозы или находить закономерности в новых, ранее невиданных данных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на основе выявленных закономерностей в обучающих данных.</a:t>
            </a:r>
          </a:p>
          <a:p>
            <a:pPr marL="158750" indent="0" algn="just">
              <a:lnSpc>
                <a:spcPct val="150000"/>
              </a:lnSpc>
              <a:buNone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Примеры: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модель, распознающая изображения;</a:t>
            </a:r>
          </a:p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модель, рекомендующая товары.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Дашборд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визуальное представление ключевых показателей эффективности (KPI) и метрик, обычно на одном экране.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875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"приборная панель" для мониторинга состояния бизнеса, проекта или системы в реальном времени или за выбранный период. Строится на основе данных, часто из DWH.</a:t>
            </a: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98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Apache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Airflow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 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платформа с открытым исходным кодом для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оркестрации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сложных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пайплайнов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данных и задач.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875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Позволяет программировать, планировать и мониторить последовательности задач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workflows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Ключевые особенности: декларативность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workflows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пишутся на Python), масштабируемость, визуализация зависимостей задач.</a:t>
            </a:r>
          </a:p>
          <a:p>
            <a:pPr marL="158750" indent="0" algn="just">
              <a:buNone/>
            </a:pPr>
            <a:endParaRPr lang="en-US" dirty="0"/>
          </a:p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 BI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 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набор инструментов бизнес-аналитики (BI) от Microsoft.</a:t>
            </a:r>
            <a:endParaRPr lang="en-US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8750" indent="0" algn="just">
              <a:lnSpc>
                <a:spcPct val="150000"/>
              </a:lnSpc>
              <a:buFont typeface="Courier New" panose="02070309020205020404" pitchFamily="49" charset="0"/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Позволяет: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1" indent="-298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Подключаться к различным источникам данных (включая DWH)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1" indent="-298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Преобразовывать и моделировать данные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1" indent="-298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Создавать интерактивные визуализации и отчеты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1" indent="-298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Строить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дашборды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1" indent="-298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Делиться аналитикой</a:t>
            </a:r>
          </a:p>
        </p:txBody>
      </p:sp>
    </p:spTree>
    <p:extLst>
      <p:ext uri="{BB962C8B-B14F-4D97-AF65-F5344CB8AC3E}">
        <p14:creationId xmlns:p14="http://schemas.microsoft.com/office/powerpoint/2010/main" val="4031298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DWH (Data </a:t>
            </a:r>
            <a:r>
              <a:rPr lang="ru-RU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Warehouse</a:t>
            </a:r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Хранилище данных)</a:t>
            </a:r>
            <a:r>
              <a:rPr lang="ru-R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централизованное хранилище, куда свозятся данные из разных источников (операционные системы, базы данных, лог-файлы и т.д.). Данные структурированы для эффективного выполнения сложных запросов и анализа, поддержки принятия решений. Отличается от обычных БД ориентацией на анализ больших объемов исторических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641501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последовательность автоматизированных шагов (задач) для обработки данных. Представьте себе конвейер, по которому данные движутся, проходя различные стадии (загрузка, очистка, преобразование, анализ, сохранение).</a:t>
            </a:r>
          </a:p>
          <a:p>
            <a:pPr marL="50165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ETL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Load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 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конкретный тип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пайплайна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данных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Процесс:</a:t>
            </a:r>
            <a:endParaRPr lang="ru-RU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Извлечение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Получение данных из различных источников</a:t>
            </a:r>
          </a:p>
          <a:p>
            <a:pPr lvl="1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Преобразование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Очистка, фильтрация, объединение, приведение данных к нужному виду</a:t>
            </a:r>
          </a:p>
          <a:p>
            <a:pPr lvl="1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Загрузка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Load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Запись преобразованных данных в целевую систему (чаще всего в DWH)</a:t>
            </a:r>
          </a:p>
          <a:p>
            <a:pPr marL="15875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DWH (Data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Warehouse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Хранилище данных)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централизованное хранилище, куда свозятся данные из разных источников (операционные системы, базы данных, лог-файлы и т.д.). Данные структурированы для эффективного выполнения сложных запросов и анализа, поддержки принятия решений. Отличается от обычных БД ориентацией на анализ больших объемов исторических данных.</a:t>
            </a: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ML-модель (Machine Learning Model)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результат "обучения" алгоритма машинного обучения на данных.</a:t>
            </a:r>
          </a:p>
          <a:p>
            <a:pPr marL="15875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математическая формула или набор правил, которые 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могут делать прогнозы или находить закономерности в новых, ранее невиданных данных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на основе выявленных закономерностей в обучающих данных.</a:t>
            </a:r>
          </a:p>
          <a:p>
            <a:pPr marL="158750" indent="0" algn="just">
              <a:lnSpc>
                <a:spcPct val="150000"/>
              </a:lnSpc>
              <a:buNone/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Примеры: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модель, распознающая изображения;</a:t>
            </a:r>
          </a:p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модель, рекомендующая товары.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298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Дашборд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визуальное представление ключевых показателей эффективности (KPI) и метрик, обычно на одном экране.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875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 "приборная панель" для мониторинга состояния бизнеса, проекта или системы в реальном времени или за выбранный период. Строится на основе данных, часто из DWH.</a:t>
            </a:r>
          </a:p>
        </p:txBody>
      </p:sp>
    </p:spTree>
    <p:extLst>
      <p:ext uri="{BB962C8B-B14F-4D97-AF65-F5344CB8AC3E}">
        <p14:creationId xmlns:p14="http://schemas.microsoft.com/office/powerpoint/2010/main" val="192789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Pipeline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последовательность автоматизированных шагов (задач) для обработки данных. Представьте себе конвейер, по которому данные движутся, проходя различные стадии (загрузка, очистка, преобразование, анализ, сохранение).</a:t>
            </a:r>
          </a:p>
          <a:p>
            <a:pPr marL="50165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ETL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Load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 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конкретный тип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пайплайна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данных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50000"/>
              </a:lnSpc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Процесс:</a:t>
            </a:r>
            <a:endParaRPr lang="ru-RU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Извлечение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Получение данных из различных источников</a:t>
            </a:r>
          </a:p>
          <a:p>
            <a:pPr lvl="1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Преобразование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Очистка, фильтрация, объединение, приведение данных к нужному виду</a:t>
            </a:r>
          </a:p>
          <a:p>
            <a:pPr lvl="1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Загрузка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Load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Запись преобразованных данных в целевую систему (чаще всего в DWH)</a:t>
            </a:r>
          </a:p>
          <a:p>
            <a:pPr marL="15875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  <a:tabLst/>
              <a:defRPr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DWH (Data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Warehouse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Хранилище данных)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централизованное хранилище, куда свозятся данные из разных источников (операционные системы, базы данных, лог-файлы и т.д.). Данные структурированы для эффективного выполнения сложных запросов и анализа, поддержки принятия решений. Отличается от обычных БД ориентацией на анализ больших объемов исторических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19776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DWH (Data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Warehouse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Хранилище данных)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централизованное хранилище, куда свозятся данные из разных источников (операционные системы, базы данных, лог-файлы и т.д.). Данные структурированы для эффективного выполнения сложных запросов и анализа, поддержки принятия решений. Отличается от обычных БД ориентацией на анализ больших объемов исторических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476658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21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6" y="831273"/>
            <a:ext cx="10799769" cy="3416636"/>
          </a:xfrm>
        </p:spPr>
        <p:txBody>
          <a:bodyPr/>
          <a:lstStyle/>
          <a:p>
            <a:r>
              <a:rPr lang="ru-RU" sz="2400" b="0" i="0" dirty="0">
                <a:solidFill>
                  <a:schemeClr val="bg1"/>
                </a:solidFill>
                <a:effectLst/>
                <a:latin typeface="ALS Sector Bold (Заголовки)"/>
              </a:rPr>
              <a:t>Разработка системы анализа данных для персонализации образования и прогнозирования успеваемости</a:t>
            </a:r>
            <a:br>
              <a:rPr lang="ru-RU" sz="2400" b="0" i="0" dirty="0">
                <a:solidFill>
                  <a:schemeClr val="bg1"/>
                </a:solidFill>
                <a:effectLst/>
                <a:latin typeface="ALS Sector Bold (Заголовки)"/>
              </a:rPr>
            </a:br>
            <a:br>
              <a:rPr lang="ru-RU" sz="2400" b="0" i="0" dirty="0">
                <a:solidFill>
                  <a:schemeClr val="bg1"/>
                </a:solidFill>
                <a:effectLst/>
                <a:latin typeface="ALS Sector Bold (Заголовки)"/>
              </a:rPr>
            </a:br>
            <a:r>
              <a:rPr lang="ru-RU" sz="2400" b="1" i="0" dirty="0">
                <a:solidFill>
                  <a:schemeClr val="bg1"/>
                </a:solidFill>
                <a:effectLst/>
                <a:latin typeface="ALS Sector Bold (Заголовки)"/>
              </a:rPr>
              <a:t>Направление: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ALS Sector Bold (Заголовки)"/>
              </a:rPr>
              <a:t> Архитектор данных</a:t>
            </a:r>
            <a:endParaRPr lang="ru-RU" sz="2400" dirty="0">
              <a:solidFill>
                <a:schemeClr val="bg1"/>
              </a:solidFill>
              <a:latin typeface="ALS Sector Bold (Заголовки)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696" y="4363658"/>
            <a:ext cx="920060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Дуплей Максим Игоревич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8262D28-248E-4DE6-B43B-FE7F492FC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103120"/>
            <a:ext cx="11005507" cy="4148211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Структура DWH:</a:t>
            </a:r>
            <a:endParaRPr lang="ru-RU" sz="2400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Схема БД (</a:t>
            </a: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10 таблиц: </a:t>
            </a: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студенты, преподаватели, курсы, расписание, регистрация на курсы, оценки, посещаемость, факультеты, учебные задания, оценки за учебные задания).</a:t>
            </a: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Ключевые связи (ERD).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Методология:</a:t>
            </a: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 Реляционная модель в MySQL 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quote-cjk-patch"/>
              </a:rPr>
              <a:t>Workbench</a:t>
            </a:r>
            <a:endParaRPr lang="ru-RU" sz="2400" b="0" i="0" dirty="0">
              <a:solidFill>
                <a:srgbClr val="404040"/>
              </a:solidFill>
              <a:effectLst/>
              <a:latin typeface="quote-cjk-patch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327DAF-C315-3FB5-E576-ECCF8604A4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782" y="1350571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Проектирование базы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461E8-E03C-BD28-1E5B-8ED1AC4AE4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6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866B916-34CF-0FC6-FF80-6071DBD707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R-диаграмма базы данных</a:t>
            </a:r>
            <a:endParaRPr lang="ru-RU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62BFCA-8F49-649A-731A-E2E8FF5F90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9B76E3-01A6-9813-0A83-E43E12765A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40" y="1963387"/>
            <a:ext cx="8274368" cy="4470664"/>
          </a:xfrm>
          <a:prstGeom prst="round2DiagRect">
            <a:avLst>
              <a:gd name="adj1" fmla="val 1736"/>
              <a:gd name="adj2" fmla="val 245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EE9B4-B7B9-90F9-45B2-072963ABA7BA}"/>
              </a:ext>
            </a:extLst>
          </p:cNvPr>
          <p:cNvSpPr txBox="1"/>
          <p:nvPr/>
        </p:nvSpPr>
        <p:spPr>
          <a:xfrm>
            <a:off x="9774936" y="2849944"/>
            <a:ext cx="22677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Departments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Teachers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Students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Courses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Schedules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Enrollments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Grades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Attendance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Assignments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b="0" i="0" dirty="0">
                <a:effectLst/>
                <a:latin typeface="quote-cjk-patch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effectLst/>
                <a:latin typeface="quote-cjk-patch"/>
                <a:cs typeface="Times New Roman" panose="02020603050405020304" pitchFamily="18" charset="0"/>
              </a:rPr>
              <a:t>AssignmentGrades</a:t>
            </a:r>
            <a:endParaRPr lang="en-US" sz="1600" b="0" i="0" dirty="0">
              <a:effectLst/>
              <a:latin typeface="quote-cjk-patch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72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862700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Аналитика и визуализация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132C1C-2190-3BEA-A1F0-9289328281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3"/>
          <a:stretch/>
        </p:blipFill>
        <p:spPr bwMode="auto">
          <a:xfrm>
            <a:off x="7290340" y="2084011"/>
            <a:ext cx="4078126" cy="3712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D16AA-8874-F189-84AB-64F9A36D2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2" y="2085979"/>
            <a:ext cx="5939790" cy="3712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69AE27D-661C-697B-F780-15090F861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373" y="2162334"/>
            <a:ext cx="5911695" cy="38800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  <a:latin typeface="quote-cjk-patch"/>
              </a:rPr>
              <a:t>Вовремя выявлять студентов с высоким уровнем пропусков и низкой успеваемостью</a:t>
            </a:r>
            <a:r>
              <a:rPr lang="ru-RU" sz="2000" b="0" i="0" dirty="0">
                <a:effectLst/>
                <a:latin typeface="quote-cjk-patch"/>
              </a:rPr>
              <a:t> — это позволит снизить риск отчисления и повысить общий уровень образования.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  <a:latin typeface="quote-cjk-patch"/>
              </a:rPr>
              <a:t>Сравнивать факультеты между собой</a:t>
            </a:r>
            <a:r>
              <a:rPr lang="ru-RU" sz="2000" b="0" i="0" dirty="0">
                <a:effectLst/>
                <a:latin typeface="quote-cjk-patch"/>
              </a:rPr>
              <a:t> — для выявления лучших практик и точек роста.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  <a:latin typeface="quote-cjk-patch"/>
              </a:rPr>
              <a:t>Использовать ML-модель для автоматического скоринга риска отчисления</a:t>
            </a:r>
            <a:r>
              <a:rPr lang="ru-RU" sz="2000" b="0" i="0" dirty="0">
                <a:effectLst/>
                <a:latin typeface="quote-cjk-patch"/>
              </a:rPr>
              <a:t> — и вовремя направлять ресурсы на поддержку “группы риска”.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E30CFF-96C6-EF35-9CC4-15D91F3D8B7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Roboto" panose="02000000000000000000" pitchFamily="2" charset="0"/>
              </a:rPr>
              <a:t>Выводы и рекомендации</a:t>
            </a:r>
            <a:endParaRPr lang="ru-RU" b="0" i="0" dirty="0">
              <a:effectLst/>
              <a:latin typeface="Roboto" panose="02000000000000000000" pitchFamily="2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631131-0E37-772B-8402-1049296787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B306A4-665E-D153-894E-D182C83AF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72" y="2364239"/>
            <a:ext cx="5253931" cy="3389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3844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89857" y="1248125"/>
            <a:ext cx="2452002" cy="584686"/>
          </a:xfrm>
        </p:spPr>
        <p:txBody>
          <a:bodyPr>
            <a:normAutofit/>
          </a:bodyPr>
          <a:lstStyle/>
          <a:p>
            <a:r>
              <a:rPr lang="ru-RU" sz="2600" dirty="0"/>
              <a:t>Реализация</a:t>
            </a:r>
            <a:r>
              <a:rPr lang="en-US" sz="2600" dirty="0"/>
              <a:t>: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8700466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Интеграция и результаты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 descr="Опубликованный репозиторий выпускной квалификационной работы &quot;Архитектор данных&quot;">
            <a:extLst>
              <a:ext uri="{FF2B5EF4-FFF2-40B4-BE49-F238E27FC236}">
                <a16:creationId xmlns:a16="http://schemas.microsoft.com/office/drawing/2014/main" id="{D1E0C457-DB50-98A1-5E2A-128C70D1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87" y="1917823"/>
            <a:ext cx="6314845" cy="4719844"/>
          </a:xfrm>
          <a:prstGeom prst="round2DiagRect">
            <a:avLst>
              <a:gd name="adj1" fmla="val 1943"/>
              <a:gd name="adj2" fmla="val 2325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">
            <a:extLst>
              <a:ext uri="{FF2B5EF4-FFF2-40B4-BE49-F238E27FC236}">
                <a16:creationId xmlns:a16="http://schemas.microsoft.com/office/drawing/2014/main" id="{9D31C7C0-44A3-FF4E-74E8-E5B02330E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17" y="1248125"/>
            <a:ext cx="3006495" cy="5448011"/>
          </a:xfrm>
          <a:prstGeom prst="round2DiagRect">
            <a:avLst>
              <a:gd name="adj1" fmla="val 4197"/>
              <a:gd name="adj2" fmla="val 273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0BEA2A-57E0-E452-C20E-23BBCD6FE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3065FA-5B77-480A-709F-1FF51D3679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9048" y="2608629"/>
            <a:ext cx="5508000" cy="2478707"/>
          </a:xfrm>
        </p:spPr>
        <p:txBody>
          <a:bodyPr/>
          <a:lstStyle/>
          <a:p>
            <a:r>
              <a:rPr lang="ru-RU" b="0" i="0" dirty="0">
                <a:solidFill>
                  <a:srgbClr val="404040"/>
                </a:solidFill>
                <a:effectLst/>
                <a:latin typeface="quote-cjk-patch"/>
              </a:rPr>
              <a:t>Была разработана </a:t>
            </a: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интегрированная система анализа данных для прогнозирования успеваемости и персонализации обучения.</a:t>
            </a:r>
            <a:endParaRPr lang="ru-RU" sz="2400" dirty="0"/>
          </a:p>
          <a:p>
            <a:endParaRPr lang="ru-RU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r>
              <a:rPr lang="ru-RU" b="1" i="0" dirty="0">
                <a:solidFill>
                  <a:srgbClr val="404040"/>
                </a:solidFill>
                <a:effectLst/>
                <a:latin typeface="quote-cjk-patch"/>
              </a:rPr>
              <a:t>Цель работы достигнута</a:t>
            </a:r>
            <a:r>
              <a:rPr lang="en-US" b="1" i="0" dirty="0">
                <a:solidFill>
                  <a:srgbClr val="404040"/>
                </a:solidFill>
                <a:effectLst/>
                <a:latin typeface="quote-cjk-patch"/>
              </a:rPr>
              <a:t> 💡</a:t>
            </a:r>
            <a:endParaRPr lang="ru-RU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B00F7F-E735-7722-34CF-BA7D328639E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770664"/>
            <a:ext cx="5508000" cy="4507045"/>
          </a:xfrm>
        </p:spPr>
        <p:txBody>
          <a:bodyPr/>
          <a:lstStyle/>
          <a:p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📖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quote-cjk-patch"/>
              </a:rPr>
              <a:t> </a:t>
            </a: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Были решены следующие задачи интеграции данных, прогнозирования и визуализации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quote-cjk-patch"/>
              </a:rPr>
              <a:t>:</a:t>
            </a:r>
            <a:endParaRPr lang="ru-RU" sz="2400" b="1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 Анализ предметной области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 Построение </a:t>
            </a: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ETL-</a:t>
            </a:r>
            <a:r>
              <a:rPr lang="ru-RU" sz="2400" b="1" i="0" dirty="0" err="1">
                <a:solidFill>
                  <a:srgbClr val="404040"/>
                </a:solidFill>
                <a:effectLst/>
                <a:latin typeface="quote-cjk-patch"/>
              </a:rPr>
              <a:t>пайплайна</a:t>
            </a:r>
            <a:endParaRPr lang="ru-RU" sz="2400" b="1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 Создание </a:t>
            </a: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DWH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 Разработка </a:t>
            </a: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ML-модели</a:t>
            </a: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 (риск отчисления)</a:t>
            </a:r>
          </a:p>
          <a:p>
            <a:pPr algn="l">
              <a:buFont typeface="+mj-lt"/>
              <a:buAutoNum type="arabicPeriod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 </a:t>
            </a: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Визуализация в </a:t>
            </a:r>
            <a:r>
              <a:rPr lang="ru-RU" sz="2400" b="1" i="0" dirty="0" err="1">
                <a:solidFill>
                  <a:srgbClr val="404040"/>
                </a:solidFill>
                <a:effectLst/>
                <a:latin typeface="quote-cjk-patch"/>
              </a:rPr>
              <a:t>дашбордах</a:t>
            </a:r>
            <a:endParaRPr lang="ru-RU" sz="2400" b="1" i="0" dirty="0">
              <a:solidFill>
                <a:srgbClr val="404040"/>
              </a:solidFill>
              <a:effectLst/>
              <a:latin typeface="quote-cjk-patch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FF9927-D0D8-F810-DDAD-B2E278A8DD7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051051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1" y="460422"/>
            <a:ext cx="8747118" cy="674871"/>
            <a:chOff x="1476754" y="3490798"/>
            <a:chExt cx="8118620" cy="674871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515042" y="3499669"/>
              <a:ext cx="757926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0" dirty="0">
                  <a:solidFill>
                    <a:schemeClr val="accent1"/>
                  </a:solidFill>
                  <a:effectLst/>
                  <a:latin typeface="+mj-lt"/>
                </a:rPr>
                <a:t>       </a:t>
              </a:r>
              <a:r>
                <a:rPr lang="ru-RU" sz="2800" b="1" i="0" dirty="0">
                  <a:solidFill>
                    <a:schemeClr val="accent1"/>
                  </a:solidFill>
                  <a:effectLst/>
                  <a:latin typeface="+mj-lt"/>
                </a:rPr>
                <a:t>Актуальность и проблема</a:t>
              </a:r>
              <a:endParaRPr lang="ru-RU" sz="2800" b="0" i="0" dirty="0">
                <a:solidFill>
                  <a:schemeClr val="accent1"/>
                </a:solidFill>
                <a:effectLst/>
                <a:latin typeface="+mj-lt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505325" y="349079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375667" y="1655297"/>
            <a:ext cx="276656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rgbClr val="404040"/>
                </a:solidFill>
                <a:effectLst/>
                <a:latin typeface="quote-cjk-patch"/>
              </a:rPr>
              <a:t>Ключевые проблемы</a:t>
            </a:r>
            <a:r>
              <a:rPr lang="en-US" sz="2000" b="1" i="0" dirty="0">
                <a:solidFill>
                  <a:srgbClr val="404040"/>
                </a:solidFill>
                <a:effectLst/>
                <a:latin typeface="quote-cjk-patch"/>
              </a:rPr>
              <a:t>: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7776602" y="2178686"/>
            <a:ext cx="4415397" cy="3552892"/>
          </a:xfrm>
          <a:prstGeom prst="rect">
            <a:avLst/>
          </a:prstGeom>
          <a:solidFill>
            <a:srgbClr val="F1BE29"/>
          </a:solidFill>
          <a:ln>
            <a:noFill/>
          </a:ln>
          <a:scene3d>
            <a:camera prst="isometricOffAxis2Left"/>
            <a:lightRig rig="threePt" dir="t"/>
          </a:scene3d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2000" b="1" dirty="0">
                <a:solidFill>
                  <a:schemeClr val="lt1"/>
                </a:solidFill>
                <a:latin typeface="ALS Sector Regular (Основной текст)"/>
              </a:rPr>
              <a:t>Дополнительная информация</a:t>
            </a:r>
            <a:r>
              <a:rPr lang="en-US" sz="2000" b="1" dirty="0">
                <a:solidFill>
                  <a:schemeClr val="lt1"/>
                </a:solidFill>
                <a:latin typeface="ALS Sector Regular (Основной текст)"/>
              </a:rPr>
              <a:t>:</a:t>
            </a:r>
            <a:endParaRPr lang="ru-RU" sz="2000" b="1" dirty="0">
              <a:solidFill>
                <a:schemeClr val="lt1"/>
              </a:solidFill>
              <a:latin typeface="ALS Sector Regular (Основной текст)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ru-RU" sz="2000" b="1" i="0" dirty="0">
                <a:solidFill>
                  <a:srgbClr val="404040"/>
                </a:solidFill>
                <a:effectLst/>
                <a:latin typeface="ALS Sector Regular (Основной текст)"/>
              </a:rPr>
              <a:t>Журнал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ALS Sector Regular (Основной текст)"/>
              </a:rPr>
              <a:t> — это систематизированный документ для фиксации событий, показателей или операций в хронологическом порядке.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ru-RU" sz="2000" b="1" i="0" dirty="0">
                <a:solidFill>
                  <a:srgbClr val="404040"/>
                </a:solidFill>
                <a:effectLst/>
                <a:latin typeface="ALS Sector Regular (Основной текст)"/>
              </a:rPr>
              <a:t>Классный журнал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ALS Sector Regular (Основной текст)"/>
              </a:rPr>
              <a:t>: Основной документ учителя (оценки + посещаемость по предмету)</a:t>
            </a:r>
            <a:endParaRPr lang="ru-RU" sz="2000" dirty="0">
              <a:solidFill>
                <a:srgbClr val="404040"/>
              </a:solidFill>
              <a:latin typeface="ALS Sector Regular (Основной текст)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2000" b="1" i="0" dirty="0" err="1">
                <a:solidFill>
                  <a:srgbClr val="404040"/>
                </a:solidFill>
                <a:effectLst/>
                <a:latin typeface="ALS Sector Regular (Основной текст)"/>
              </a:rPr>
              <a:t>Eljur</a:t>
            </a:r>
            <a:r>
              <a:rPr lang="ru-RU" sz="2000" b="1" i="0" dirty="0">
                <a:solidFill>
                  <a:srgbClr val="404040"/>
                </a:solidFill>
                <a:effectLst/>
                <a:latin typeface="ALS Sector Regular (Основной текст)"/>
              </a:rPr>
              <a:t> (электронный журнал) - российская </a:t>
            </a:r>
            <a:r>
              <a:rPr lang="ru-RU" sz="2000" b="1" i="0" dirty="0" err="1">
                <a:solidFill>
                  <a:srgbClr val="404040"/>
                </a:solidFill>
                <a:effectLst/>
                <a:latin typeface="ALS Sector Regular (Основной текст)"/>
              </a:rPr>
              <a:t>cloud</a:t>
            </a:r>
            <a:r>
              <a:rPr lang="ru-RU" sz="2000" b="1" i="0" dirty="0">
                <a:solidFill>
                  <a:srgbClr val="404040"/>
                </a:solidFill>
                <a:effectLst/>
                <a:latin typeface="ALS Sector Regular (Основной текст)"/>
              </a:rPr>
              <a:t>-платформа для цифровизации школ/вузов</a:t>
            </a:r>
            <a:endParaRPr lang="ru-RU" sz="2000" b="1" dirty="0">
              <a:solidFill>
                <a:schemeClr val="lt1"/>
              </a:solidFill>
              <a:latin typeface="ALS Sector Regular (Основной текст)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41877" y="3940399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217502" y="4083246"/>
            <a:ext cx="184712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rgbClr val="404040"/>
                </a:solidFill>
                <a:effectLst/>
                <a:latin typeface="quote-cjk-patch"/>
              </a:rPr>
              <a:t>Актуальность</a:t>
            </a:r>
            <a:r>
              <a:rPr lang="en-US" sz="2000" b="1" i="0" dirty="0">
                <a:solidFill>
                  <a:srgbClr val="404040"/>
                </a:solidFill>
                <a:effectLst/>
                <a:latin typeface="quote-cjk-patch"/>
              </a:rPr>
              <a:t>: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27032" y="419102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B6708-EBF9-33BD-D47F-2AD7E6AB842D}"/>
              </a:ext>
            </a:extLst>
          </p:cNvPr>
          <p:cNvSpPr txBox="1"/>
          <p:nvPr/>
        </p:nvSpPr>
        <p:spPr>
          <a:xfrm>
            <a:off x="558782" y="2424874"/>
            <a:ext cx="74341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quote-cjk-patch"/>
              </a:rPr>
              <a:t> 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Фрагментированность данных </a:t>
            </a:r>
            <a:r>
              <a:rPr lang="ru-RU" sz="2000" b="1" i="0" dirty="0">
                <a:solidFill>
                  <a:srgbClr val="404040"/>
                </a:solidFill>
                <a:effectLst/>
                <a:latin typeface="quote-cjk-patch"/>
              </a:rPr>
              <a:t>(LMS, журналы, тесты) 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→ ручная обработка.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quote-cjk-patch"/>
              </a:rPr>
              <a:t> 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Отсутствие превентивной аналитики (реактивное управление).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quote-cjk-patch"/>
              </a:rPr>
              <a:t> 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Низкая персонализация обучения.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2D063-A9F3-C655-771A-E31F5E83E944}"/>
              </a:ext>
            </a:extLst>
          </p:cNvPr>
          <p:cNvSpPr txBox="1"/>
          <p:nvPr/>
        </p:nvSpPr>
        <p:spPr>
          <a:xfrm>
            <a:off x="558782" y="4912661"/>
            <a:ext cx="68273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quote-cjk-patch"/>
              </a:rPr>
              <a:t> 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Технологическая (рост объема данных).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quote-cjk-patch"/>
              </a:rPr>
              <a:t> 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Социальная (снижение отчислений, рост успеваемости).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quote-cjk-patch"/>
              </a:rPr>
              <a:t> 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Экономическая (оптимизация ресурсов).</a:t>
            </a: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655" y="3504644"/>
            <a:ext cx="11350868" cy="2228644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Анализ предметной области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Построение </a:t>
            </a:r>
            <a:r>
              <a:rPr lang="ru-RU" sz="2000" b="1" i="0" dirty="0">
                <a:solidFill>
                  <a:srgbClr val="404040"/>
                </a:solidFill>
                <a:effectLst/>
                <a:latin typeface="quote-cjk-patch"/>
              </a:rPr>
              <a:t>ETL-</a:t>
            </a:r>
            <a:r>
              <a:rPr lang="ru-RU" sz="2000" b="1" i="0" dirty="0" err="1">
                <a:solidFill>
                  <a:srgbClr val="404040"/>
                </a:solidFill>
                <a:effectLst/>
                <a:latin typeface="quote-cjk-patch"/>
              </a:rPr>
              <a:t>пайплайна</a:t>
            </a:r>
            <a:endParaRPr lang="ru-RU" sz="2000" b="1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Создание </a:t>
            </a:r>
            <a:r>
              <a:rPr lang="ru-RU" sz="2000" b="1" i="0" dirty="0">
                <a:solidFill>
                  <a:srgbClr val="404040"/>
                </a:solidFill>
                <a:effectLst/>
                <a:latin typeface="quote-cjk-patch"/>
              </a:rPr>
              <a:t>DWH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Разработка </a:t>
            </a:r>
            <a:r>
              <a:rPr lang="ru-RU" sz="2000" b="1" i="0" dirty="0">
                <a:solidFill>
                  <a:srgbClr val="404040"/>
                </a:solidFill>
                <a:effectLst/>
                <a:latin typeface="quote-cjk-patch"/>
              </a:rPr>
              <a:t>ML-модели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 (риск отчисления)</a:t>
            </a:r>
          </a:p>
          <a:p>
            <a:pPr algn="l">
              <a:buFont typeface="+mj-lt"/>
              <a:buAutoNum type="arabicPeriod"/>
            </a:pP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Визуализация в </a:t>
            </a:r>
            <a:r>
              <a:rPr lang="ru-RU" sz="2000" b="0" i="0" dirty="0" err="1">
                <a:solidFill>
                  <a:srgbClr val="404040"/>
                </a:solidFill>
                <a:effectLst/>
                <a:latin typeface="quote-cjk-patch"/>
              </a:rPr>
              <a:t>дашбордах</a:t>
            </a:r>
            <a:endParaRPr lang="ru-RU" sz="2000" b="0" i="0" dirty="0">
              <a:solidFill>
                <a:srgbClr val="404040"/>
              </a:solidFill>
              <a:effectLst/>
              <a:latin typeface="quote-cjk-patch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400" dirty="0"/>
              <a:t>Цель</a:t>
            </a:r>
            <a:r>
              <a:rPr lang="en-US" sz="2400" dirty="0"/>
              <a:t>: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8755897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Цель и задачи работы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Текст 1">
            <a:extLst>
              <a:ext uri="{FF2B5EF4-FFF2-40B4-BE49-F238E27FC236}">
                <a16:creationId xmlns:a16="http://schemas.microsoft.com/office/drawing/2014/main" id="{1C4CE480-B15D-DFFB-DC85-160FCDE5EBF8}"/>
              </a:ext>
            </a:extLst>
          </p:cNvPr>
          <p:cNvSpPr txBox="1">
            <a:spLocks/>
          </p:cNvSpPr>
          <p:nvPr/>
        </p:nvSpPr>
        <p:spPr>
          <a:xfrm>
            <a:off x="388477" y="2042849"/>
            <a:ext cx="11415046" cy="91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just">
              <a:buFont typeface="Noto Sans Symbols"/>
              <a:buNone/>
            </a:pPr>
            <a:r>
              <a:rPr lang="ru-RU" sz="2000" b="0" i="0" dirty="0">
                <a:solidFill>
                  <a:srgbClr val="404040"/>
                </a:solidFill>
                <a:effectLst/>
                <a:latin typeface="quote-cjk-patch"/>
              </a:rPr>
              <a:t>Разработка интегрированной системы анализа данных для прогнозирования успеваемости и персонализации обучения.</a:t>
            </a:r>
            <a:endParaRPr lang="ru-RU" sz="2000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82840222-A2FF-4CD7-E2A5-15A08BF03E43}"/>
              </a:ext>
            </a:extLst>
          </p:cNvPr>
          <p:cNvSpPr txBox="1">
            <a:spLocks/>
          </p:cNvSpPr>
          <p:nvPr/>
        </p:nvSpPr>
        <p:spPr>
          <a:xfrm>
            <a:off x="213216" y="2825974"/>
            <a:ext cx="1135050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400" dirty="0"/>
              <a:t>Задачи (кратко)</a:t>
            </a:r>
            <a:r>
              <a:rPr lang="en-US" sz="2400" dirty="0"/>
              <a:t>:</a:t>
            </a:r>
            <a:endParaRPr lang="ru-RU" sz="2400" dirty="0"/>
          </a:p>
        </p:txBody>
      </p:sp>
      <p:pic>
        <p:nvPicPr>
          <p:cNvPr id="3074" name="Picture 2" descr="Чем отличается цель от задачи: разбираемся на примерах">
            <a:extLst>
              <a:ext uri="{FF2B5EF4-FFF2-40B4-BE49-F238E27FC236}">
                <a16:creationId xmlns:a16="http://schemas.microsoft.com/office/drawing/2014/main" id="{9D853C80-D953-FB1D-D10B-D99747055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14" y="2975922"/>
            <a:ext cx="5373405" cy="3418670"/>
          </a:xfrm>
          <a:prstGeom prst="round2DiagRect">
            <a:avLst>
              <a:gd name="adj1" fmla="val 16667"/>
              <a:gd name="adj2" fmla="val 1524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98BB59F-60E0-4CEC-C86E-9678ABB37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2" y="1915719"/>
            <a:ext cx="5906025" cy="4655959"/>
          </a:xfrm>
        </p:spPr>
        <p:txBody>
          <a:bodyPr>
            <a:normAutofit fontScale="70000" lnSpcReduction="20000"/>
          </a:bodyPr>
          <a:lstStyle/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Московский государственный университет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1755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МИРЭА — Российский технологический университет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1947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Московский авиационный институт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1930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Московский физико-технический институт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1946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МГТУ им. Баумана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1830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Санкт-Петербургский государственный университет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1724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Университет ИТМО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1900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РАНХиГС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1977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Высшая школа экономики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1992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МГИМО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1944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Новосибирский государственный университет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1959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Томский политехнический университет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1896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Казанский федеральный университет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1804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Уральский федеральный университет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1920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Самарский национальный исследовательский университет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1942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</a:p>
          <a:p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Дальневосточный федеральный университет (</a:t>
            </a:r>
            <a:r>
              <a:rPr lang="ru-RU" b="0" dirty="0">
                <a:solidFill>
                  <a:srgbClr val="CE9178"/>
                </a:solidFill>
                <a:effectLst/>
                <a:latin typeface="quote-cjk-patch"/>
              </a:rPr>
              <a:t>1899</a:t>
            </a:r>
            <a:r>
              <a:rPr lang="ru-RU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b="0" dirty="0">
              <a:solidFill>
                <a:srgbClr val="CCCCCC"/>
              </a:solidFill>
              <a:effectLst/>
              <a:latin typeface="quote-cjk-patch"/>
            </a:endParaRPr>
          </a:p>
          <a:p>
            <a:endParaRPr lang="ru-RU" dirty="0">
              <a:latin typeface="quote-cjk-patch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964E07-D144-61DA-8789-C349B91B2BE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Основной список университетов (российские)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F16297-9D2A-4302-9DB4-CC58ED463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pic>
        <p:nvPicPr>
          <p:cNvPr id="2050" name="Picture 2" descr="Московский Государственный Университет | теплоходные прогулки и экскурсии с  видом на Московский Государственный Университет">
            <a:extLst>
              <a:ext uri="{FF2B5EF4-FFF2-40B4-BE49-F238E27FC236}">
                <a16:creationId xmlns:a16="http://schemas.microsoft.com/office/drawing/2014/main" id="{491923E8-C2BD-3F0A-7B03-148AA39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652" y="2346710"/>
            <a:ext cx="5266944" cy="3670042"/>
          </a:xfrm>
          <a:prstGeom prst="round2DiagRect">
            <a:avLst>
              <a:gd name="adj1" fmla="val 16667"/>
              <a:gd name="adj2" fmla="val 2135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77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98BB59F-60E0-4CEC-C86E-9678ABB37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2" y="1816747"/>
            <a:ext cx="6152914" cy="4843568"/>
          </a:xfrm>
        </p:spPr>
        <p:txBody>
          <a:bodyPr>
            <a:noAutofit/>
          </a:bodyPr>
          <a:lstStyle/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Назарбаев Университет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2010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Белорусский государственный университет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1921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Киевский национальный университет им. Тараса Шевченко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1834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Ереванский государственный университет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1919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Тбилисский государственный университет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1918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Тартуский университет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1632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Вильнюсский университет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1579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Латвийский университет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1919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Карагандинский государственный университет им. Е.А.  </a:t>
            </a:r>
            <a:r>
              <a:rPr lang="ru-RU" sz="1400" b="0" dirty="0" err="1">
                <a:solidFill>
                  <a:srgbClr val="569CD6"/>
                </a:solidFill>
                <a:effectLst/>
                <a:latin typeface="quote-cjk-patch"/>
              </a:rPr>
              <a:t>Букетова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1972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Гомельский государственный университет им. Ф. Скорины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1930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ru-RU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quote-cjk-patch"/>
              </a:rPr>
              <a:t>Massachusetts Institute of Technology (MIT)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1861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en-US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quote-cjk-patch"/>
              </a:rPr>
              <a:t>Stanford University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1885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en-US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quote-cjk-patch"/>
              </a:rPr>
              <a:t>Harvard University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1636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en-US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quote-cjk-patch"/>
              </a:rPr>
              <a:t>University of Oxford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1096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quote-cjk-patch"/>
              </a:rPr>
              <a:t>Sorbonne University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1257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en-US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quote-cjk-patch"/>
              </a:rPr>
              <a:t>The University of Tokyo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 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1877</a:t>
            </a:r>
            <a:r>
              <a:rPr lang="ru-RU" sz="1400" b="0" dirty="0">
                <a:solidFill>
                  <a:srgbClr val="569CD6"/>
                </a:solidFill>
                <a:effectLst/>
                <a:latin typeface="quote-cjk-patch"/>
              </a:rPr>
              <a:t>)</a:t>
            </a:r>
            <a:endParaRPr lang="en-US" sz="1400" b="0" dirty="0">
              <a:solidFill>
                <a:srgbClr val="CCCCCC"/>
              </a:solidFill>
              <a:effectLst/>
              <a:latin typeface="quote-cjk-patch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quote-cjk-patch"/>
              </a:rPr>
              <a:t>Peking University</a:t>
            </a:r>
            <a:r>
              <a:rPr lang="ru-RU" sz="1400" b="0" dirty="0">
                <a:solidFill>
                  <a:srgbClr val="CCCCCC"/>
                </a:solidFill>
                <a:effectLst/>
                <a:latin typeface="quote-cjk-patch"/>
              </a:rPr>
              <a:t> </a:t>
            </a:r>
            <a:r>
              <a:rPr lang="ru-RU" sz="1400" b="0" dirty="0">
                <a:solidFill>
                  <a:schemeClr val="accent4">
                    <a:lumMod val="75000"/>
                  </a:schemeClr>
                </a:solidFill>
                <a:effectLst/>
                <a:latin typeface="quote-cjk-patch"/>
              </a:rPr>
              <a:t>(</a:t>
            </a:r>
            <a:r>
              <a:rPr lang="ru-RU" sz="1400" b="0" dirty="0">
                <a:solidFill>
                  <a:srgbClr val="CE9178"/>
                </a:solidFill>
                <a:effectLst/>
                <a:latin typeface="quote-cjk-patch"/>
              </a:rPr>
              <a:t>1898</a:t>
            </a:r>
            <a:r>
              <a:rPr lang="ru-RU" sz="1400" b="0" dirty="0">
                <a:solidFill>
                  <a:schemeClr val="accent4">
                    <a:lumMod val="75000"/>
                  </a:schemeClr>
                </a:solidFill>
                <a:effectLst/>
                <a:latin typeface="quote-cjk-patch"/>
              </a:rPr>
              <a:t>)</a:t>
            </a:r>
            <a:endParaRPr lang="ru-RU" sz="1400" dirty="0">
              <a:latin typeface="quote-cjk-patch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964E07-D144-61DA-8789-C349B91B2BE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Основной список университетов (зарубежные)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F16297-9D2A-4302-9DB4-CC58ED463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pic>
        <p:nvPicPr>
          <p:cNvPr id="1026" name="Picture 2" descr="About MIT | MIT - Massachusetts Institute of Technology">
            <a:extLst>
              <a:ext uri="{FF2B5EF4-FFF2-40B4-BE49-F238E27FC236}">
                <a16:creationId xmlns:a16="http://schemas.microsoft.com/office/drawing/2014/main" id="{C78CA2A6-4A54-069E-ADC7-92E45279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96" y="2340864"/>
            <a:ext cx="5301146" cy="3616487"/>
          </a:xfrm>
          <a:prstGeom prst="round2DiagRect">
            <a:avLst>
              <a:gd name="adj1" fmla="val 16667"/>
              <a:gd name="adj2" fmla="val 19265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6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35850" y="2518072"/>
            <a:ext cx="7656570" cy="240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ru-RU" sz="2800" b="1" i="0" dirty="0">
                <a:solidFill>
                  <a:srgbClr val="404040"/>
                </a:solidFill>
                <a:effectLst/>
                <a:latin typeface="quote-cjk-patch"/>
              </a:rPr>
              <a:t>Источники данных: 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LMS, </a:t>
            </a:r>
            <a:r>
              <a:rPr lang="ru-RU" sz="2800" b="0" i="0" dirty="0">
                <a:solidFill>
                  <a:srgbClr val="404040"/>
                </a:solidFill>
                <a:effectLst/>
                <a:latin typeface="quote-cjk-patch"/>
              </a:rPr>
              <a:t>электронные журналы, тесты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404040"/>
                </a:solidFill>
                <a:effectLst/>
                <a:latin typeface="quote-cjk-patch"/>
              </a:rPr>
              <a:t>ETL-</a:t>
            </a:r>
            <a:r>
              <a:rPr lang="ru-RU" sz="2800" b="1" i="0" dirty="0">
                <a:solidFill>
                  <a:srgbClr val="404040"/>
                </a:solidFill>
                <a:effectLst/>
                <a:latin typeface="quote-cjk-patch"/>
              </a:rPr>
              <a:t>слой: 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Airflow, Python (Pandas/</a:t>
            </a:r>
            <a:r>
              <a:rPr lang="en-US" sz="2800" b="0" i="0" dirty="0" err="1">
                <a:solidFill>
                  <a:srgbClr val="404040"/>
                </a:solidFill>
                <a:effectLst/>
                <a:latin typeface="quote-cjk-patch"/>
              </a:rPr>
              <a:t>PySpark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)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2800" b="1" i="0" dirty="0">
                <a:solidFill>
                  <a:srgbClr val="404040"/>
                </a:solidFill>
                <a:effectLst/>
                <a:latin typeface="quote-cjk-patch"/>
              </a:rPr>
              <a:t>Хранилище: 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MySQL + Elasticsearch</a:t>
            </a:r>
          </a:p>
          <a:p>
            <a:pPr marL="514350" indent="-514350" algn="l">
              <a:buFont typeface="+mj-lt"/>
              <a:buAutoNum type="arabicPeriod"/>
            </a:pPr>
            <a:r>
              <a:rPr lang="ru-RU" sz="2800" b="1" i="0" dirty="0">
                <a:solidFill>
                  <a:srgbClr val="404040"/>
                </a:solidFill>
                <a:effectLst/>
                <a:latin typeface="quote-cjk-patch"/>
              </a:rPr>
              <a:t>Аналитика: 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ML-</a:t>
            </a:r>
            <a:r>
              <a:rPr lang="ru-RU" sz="2800" b="0" i="0" dirty="0">
                <a:solidFill>
                  <a:srgbClr val="404040"/>
                </a:solidFill>
                <a:effectLst/>
                <a:latin typeface="quote-cjk-patch"/>
              </a:rPr>
              <a:t>модели, </a:t>
            </a:r>
            <a:r>
              <a:rPr lang="en-US" sz="2800" b="0" i="0" dirty="0">
                <a:solidFill>
                  <a:srgbClr val="404040"/>
                </a:solidFill>
                <a:effectLst/>
                <a:latin typeface="quote-cjk-patch"/>
              </a:rPr>
              <a:t>Power BI/Grafana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197215" y="1589943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Компоненты системы</a:t>
            </a:r>
            <a:r>
              <a:rPr lang="en-US" sz="2600" dirty="0"/>
              <a:t>:</a:t>
            </a:r>
            <a:endParaRPr lang="ru-RU" sz="26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709893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Архитектура проекта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26" name="Picture 2" descr="Мобильное приложение ЭлЖур – Электронный журнал ЭлЖур.ру · Eljur.Ru">
            <a:extLst>
              <a:ext uri="{FF2B5EF4-FFF2-40B4-BE49-F238E27FC236}">
                <a16:creationId xmlns:a16="http://schemas.microsoft.com/office/drawing/2014/main" id="{53B9CE67-1EF2-1915-01F1-9E9A713B1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470" y="1393592"/>
            <a:ext cx="3018976" cy="5178086"/>
          </a:xfrm>
          <a:prstGeom prst="round2DiagRect">
            <a:avLst>
              <a:gd name="adj1" fmla="val 3901"/>
              <a:gd name="adj2" fmla="val 4255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221413"/>
            <a:ext cx="4796650" cy="167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Сбор данных через </a:t>
            </a: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API/</a:t>
            </a:r>
            <a:r>
              <a:rPr lang="ru-RU" sz="2400" b="1" i="0" dirty="0" err="1">
                <a:solidFill>
                  <a:srgbClr val="404040"/>
                </a:solidFill>
                <a:effectLst/>
                <a:latin typeface="quote-cjk-patch"/>
              </a:rPr>
              <a:t>парсинг</a:t>
            </a:r>
            <a:endParaRPr lang="ru-RU" sz="2400" b="1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Очистка и трансформация (нормализация оценок, обработка пропусков)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quote-cjk-patch"/>
              </a:rPr>
              <a:t>Загрузка в </a:t>
            </a:r>
            <a:r>
              <a:rPr lang="ru-RU" sz="2400" b="1" i="0" dirty="0">
                <a:solidFill>
                  <a:srgbClr val="404040"/>
                </a:solidFill>
                <a:effectLst/>
                <a:latin typeface="quote-cjk-patch"/>
              </a:rPr>
              <a:t>DWH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197215" y="1589943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Этапы</a:t>
            </a:r>
            <a:r>
              <a:rPr lang="en-US" sz="2600" dirty="0"/>
              <a:t>:</a:t>
            </a:r>
            <a:endParaRPr lang="ru-RU" sz="26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68274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solidFill>
                    <a:schemeClr val="accent1"/>
                  </a:solidFill>
                  <a:latin typeface="ALS Sector Bold" pitchFamily="2" charset="0"/>
                  <a:cs typeface="ALS Sector Bold" pitchFamily="2" charset="0"/>
                </a:rPr>
                <a:t>Реализация </a:t>
              </a:r>
              <a:r>
                <a:rPr lang="en-US" sz="2800" spc="180" dirty="0">
                  <a:solidFill>
                    <a:schemeClr val="accent1"/>
                  </a:solidFill>
                  <a:latin typeface="ALS Sector Bold" pitchFamily="2" charset="0"/>
                  <a:cs typeface="ALS Sector Bold" pitchFamily="2" charset="0"/>
                </a:rPr>
                <a:t>ETL-</a:t>
              </a:r>
              <a:r>
                <a:rPr lang="ru-RU" sz="2800" spc="180" dirty="0">
                  <a:solidFill>
                    <a:schemeClr val="accent1"/>
                  </a:solidFill>
                  <a:latin typeface="ALS Sector Bold" pitchFamily="2" charset="0"/>
                  <a:cs typeface="ALS Sector Bold" pitchFamily="2" charset="0"/>
                </a:rPr>
                <a:t>процесса</a:t>
              </a: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Текст 2">
            <a:extLst>
              <a:ext uri="{FF2B5EF4-FFF2-40B4-BE49-F238E27FC236}">
                <a16:creationId xmlns:a16="http://schemas.microsoft.com/office/drawing/2014/main" id="{5D128938-366C-82F4-BE11-4C8F9265EED4}"/>
              </a:ext>
            </a:extLst>
          </p:cNvPr>
          <p:cNvSpPr txBox="1">
            <a:spLocks/>
          </p:cNvSpPr>
          <p:nvPr/>
        </p:nvSpPr>
        <p:spPr>
          <a:xfrm>
            <a:off x="197214" y="4066678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Инструменты</a:t>
            </a:r>
            <a:r>
              <a:rPr lang="en-US" sz="2600" dirty="0"/>
              <a:t>:</a:t>
            </a:r>
            <a:endParaRPr lang="ru-RU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17AA5-99C0-C206-2EF7-333CF5BC9725}"/>
              </a:ext>
            </a:extLst>
          </p:cNvPr>
          <p:cNvSpPr txBox="1"/>
          <p:nvPr/>
        </p:nvSpPr>
        <p:spPr>
          <a:xfrm>
            <a:off x="461150" y="4812529"/>
            <a:ext cx="29312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quote-cjk-patch"/>
              </a:rPr>
              <a:t>Apache Airflow</a:t>
            </a:r>
            <a:endParaRPr lang="ru-RU" sz="2400" dirty="0">
              <a:solidFill>
                <a:srgbClr val="404040"/>
              </a:solidFill>
              <a:latin typeface="quote-cjk-patc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quote-cjk-patch"/>
              </a:rPr>
              <a:t>Docker</a:t>
            </a:r>
            <a:endParaRPr lang="ru-RU" sz="2400" dirty="0"/>
          </a:p>
        </p:txBody>
      </p:sp>
      <p:pic>
        <p:nvPicPr>
          <p:cNvPr id="1026" name="Picture 2" descr="ETL: что такое, зачем и для кого - Алексей Чернобровов">
            <a:extLst>
              <a:ext uri="{FF2B5EF4-FFF2-40B4-BE49-F238E27FC236}">
                <a16:creationId xmlns:a16="http://schemas.microsoft.com/office/drawing/2014/main" id="{54A98E44-3B41-7DE0-8AA7-A01DABAC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63" y="3657601"/>
            <a:ext cx="6504910" cy="29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спользование ETL-процессов для анализа данных / Хабр">
            <a:extLst>
              <a:ext uri="{FF2B5EF4-FFF2-40B4-BE49-F238E27FC236}">
                <a16:creationId xmlns:a16="http://schemas.microsoft.com/office/drawing/2014/main" id="{F8E700B3-6CD8-F37A-A015-118BC1E4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63" y="1149288"/>
            <a:ext cx="5738087" cy="24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9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6389C67-DA61-D35F-1C36-843CF9802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50000"/>
              </a:lnSpc>
            </a:pPr>
            <a:r>
              <a:rPr lang="ru-RU" sz="1800" dirty="0">
                <a:effectLst/>
                <a:latin typeface="quote-cjk-patch"/>
                <a:ea typeface="Times New Roman" panose="02020603050405020304" pitchFamily="18" charset="0"/>
              </a:rPr>
              <a:t>Разработанный </a:t>
            </a:r>
            <a:r>
              <a:rPr lang="ru-RU" sz="1800" b="1" dirty="0">
                <a:effectLst/>
                <a:latin typeface="quote-cjk-patch"/>
                <a:ea typeface="Times New Roman" panose="02020603050405020304" pitchFamily="18" charset="0"/>
              </a:rPr>
              <a:t>ETL-</a:t>
            </a:r>
            <a:r>
              <a:rPr lang="ru-RU" sz="1800" b="1" dirty="0" err="1">
                <a:effectLst/>
                <a:latin typeface="quote-cjk-patch"/>
                <a:ea typeface="Times New Roman" panose="02020603050405020304" pitchFamily="18" charset="0"/>
              </a:rPr>
              <a:t>пайплайн</a:t>
            </a:r>
            <a:r>
              <a:rPr lang="ru-RU" sz="1800" b="1" dirty="0">
                <a:effectLst/>
                <a:latin typeface="quote-cjk-patch"/>
                <a:ea typeface="Times New Roman" panose="02020603050405020304" pitchFamily="18" charset="0"/>
              </a:rPr>
              <a:t> (</a:t>
            </a:r>
            <a:r>
              <a:rPr lang="ru-RU" sz="1800" b="1" dirty="0" err="1">
                <a:effectLst/>
                <a:latin typeface="quote-cjk-patch"/>
                <a:ea typeface="Times New Roman" panose="02020603050405020304" pitchFamily="18" charset="0"/>
              </a:rPr>
              <a:t>Extract</a:t>
            </a:r>
            <a:r>
              <a:rPr lang="ru-RU" sz="1800" b="1" dirty="0">
                <a:effectLst/>
                <a:latin typeface="quote-cjk-patch"/>
                <a:ea typeface="Times New Roman" panose="02020603050405020304" pitchFamily="18" charset="0"/>
              </a:rPr>
              <a:t>, </a:t>
            </a:r>
            <a:r>
              <a:rPr lang="ru-RU" sz="1800" b="1" dirty="0" err="1">
                <a:effectLst/>
                <a:latin typeface="quote-cjk-patch"/>
                <a:ea typeface="Times New Roman" panose="02020603050405020304" pitchFamily="18" charset="0"/>
              </a:rPr>
              <a:t>Transform</a:t>
            </a:r>
            <a:r>
              <a:rPr lang="ru-RU" sz="1800" b="1" dirty="0">
                <a:effectLst/>
                <a:latin typeface="quote-cjk-patch"/>
                <a:ea typeface="Times New Roman" panose="02020603050405020304" pitchFamily="18" charset="0"/>
              </a:rPr>
              <a:t>, </a:t>
            </a:r>
            <a:r>
              <a:rPr lang="ru-RU" sz="1800" b="1" dirty="0" err="1">
                <a:effectLst/>
                <a:latin typeface="quote-cjk-patch"/>
                <a:ea typeface="Times New Roman" panose="02020603050405020304" pitchFamily="18" charset="0"/>
              </a:rPr>
              <a:t>Load</a:t>
            </a:r>
            <a:r>
              <a:rPr lang="ru-RU" sz="1800" b="1" dirty="0">
                <a:effectLst/>
                <a:latin typeface="quote-cjk-patch"/>
                <a:ea typeface="Times New Roman" panose="02020603050405020304" pitchFamily="18" charset="0"/>
              </a:rPr>
              <a:t>)</a:t>
            </a:r>
            <a:r>
              <a:rPr lang="ru-RU" sz="1800" dirty="0">
                <a:effectLst/>
                <a:latin typeface="quote-cjk-patch"/>
                <a:ea typeface="Times New Roman" panose="02020603050405020304" pitchFamily="18" charset="0"/>
              </a:rPr>
              <a:t> представляет собой ключевой компонент системы, обеспечивающий автоматизированный сбор, преобразование и загрузку образовательных данных из гетерогенных источников в централизованное хранилище данных (DWH).</a:t>
            </a:r>
          </a:p>
          <a:p>
            <a:pPr indent="449580" algn="just">
              <a:lnSpc>
                <a:spcPct val="150000"/>
              </a:lnSpc>
            </a:pPr>
            <a:r>
              <a:rPr lang="ru-RU" sz="1800" dirty="0">
                <a:effectLst/>
                <a:latin typeface="quote-cjk-patch"/>
                <a:ea typeface="Times New Roman" panose="02020603050405020304" pitchFamily="18" charset="0"/>
              </a:rPr>
              <a:t>Реализация выполнена с использованием </a:t>
            </a:r>
            <a:r>
              <a:rPr lang="ru-RU" sz="1800" b="1" dirty="0">
                <a:effectLst/>
                <a:latin typeface="quote-cjk-patch"/>
                <a:ea typeface="Times New Roman" panose="02020603050405020304" pitchFamily="18" charset="0"/>
              </a:rPr>
              <a:t>Apache </a:t>
            </a:r>
            <a:r>
              <a:rPr lang="ru-RU" sz="1800" b="1" dirty="0" err="1">
                <a:effectLst/>
                <a:latin typeface="quote-cjk-patch"/>
                <a:ea typeface="Times New Roman" panose="02020603050405020304" pitchFamily="18" charset="0"/>
              </a:rPr>
              <a:t>Airflow</a:t>
            </a:r>
            <a:r>
              <a:rPr lang="ru-RU" sz="1800" dirty="0">
                <a:effectLst/>
                <a:latin typeface="quote-cjk-patch"/>
                <a:ea typeface="Times New Roman" panose="02020603050405020304" pitchFamily="18" charset="0"/>
              </a:rPr>
              <a:t> - платформы для </a:t>
            </a:r>
            <a:r>
              <a:rPr lang="ru-RU" sz="1800" dirty="0" err="1">
                <a:effectLst/>
                <a:latin typeface="quote-cjk-patch"/>
                <a:ea typeface="Times New Roman" panose="02020603050405020304" pitchFamily="18" charset="0"/>
              </a:rPr>
              <a:t>оркестрации</a:t>
            </a:r>
            <a:r>
              <a:rPr lang="ru-RU" sz="1800" dirty="0">
                <a:effectLst/>
                <a:latin typeface="quote-cjk-patch"/>
                <a:ea typeface="Times New Roman" panose="02020603050405020304" pitchFamily="18" charset="0"/>
              </a:rPr>
              <a:t> сложных рабочих процессов, что обеспечивает надежность, масштабируемость и возможность мониторинга всего процесса обработки данных.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8E6050-1C40-7F4A-8C99-9E52AB6E79C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Автоматизированный ETL-</a:t>
            </a:r>
            <a:r>
              <a:rPr lang="ru-RU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данных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0761B0-BCD3-0CD1-06F6-2D040F97B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C3655D-4F2D-09E0-273B-FFC0E6ECD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427" y="4738309"/>
            <a:ext cx="8479004" cy="1513022"/>
          </a:xfrm>
          <a:prstGeom prst="round2DiagRect">
            <a:avLst>
              <a:gd name="adj1" fmla="val 11228"/>
              <a:gd name="adj2" fmla="val 1027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73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CE0A14A-02F4-A38C-256C-AB0596EF7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2" y="1770665"/>
            <a:ext cx="7826266" cy="4590233"/>
          </a:xfrm>
        </p:spPr>
        <p:txBody>
          <a:bodyPr>
            <a:noAutofit/>
          </a:bodyPr>
          <a:lstStyle/>
          <a:p>
            <a:pPr marL="76200" indent="0" algn="just">
              <a:lnSpc>
                <a:spcPct val="170000"/>
              </a:lnSpc>
              <a:buNone/>
            </a:pPr>
            <a:r>
              <a:rPr lang="ru-RU" sz="16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Извлечение данных (</a:t>
            </a:r>
            <a:r>
              <a:rPr lang="ru-RU" sz="1600" b="1" dirty="0" err="1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lang="ru-RU" sz="16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1600" dirty="0">
              <a:effectLst/>
              <a:latin typeface="quote-cjk-patch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70000"/>
              </a:lnSpc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Интеграция с </a:t>
            </a:r>
            <a:r>
              <a:rPr lang="ru-RU" sz="12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sz="1200" b="1" dirty="0" err="1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Classroom</a:t>
            </a:r>
            <a:r>
              <a:rPr lang="ru-RU" sz="12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 для получения данных о курсах, заданиях и активностях студентов</a:t>
            </a:r>
          </a:p>
          <a:p>
            <a:pPr marL="742950" lvl="1" indent="-285750" algn="just">
              <a:lnSpc>
                <a:spcPct val="170000"/>
              </a:lnSpc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ru-RU" sz="1200" dirty="0" err="1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Парсинг</a:t>
            </a: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CSV/JSON</a:t>
            </a: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 файлов из электронных журналов (</a:t>
            </a:r>
            <a:r>
              <a:rPr lang="ru-RU" sz="1200" b="1" dirty="0" err="1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Eljur</a:t>
            </a: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70000"/>
              </a:lnSpc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Автоматическая обработка различных кодировок (</a:t>
            </a:r>
            <a:r>
              <a:rPr lang="ru-RU" sz="12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UTF-8, Windows-1251</a:t>
            </a: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6200" indent="0" algn="just">
              <a:lnSpc>
                <a:spcPct val="170000"/>
              </a:lnSpc>
              <a:buNone/>
            </a:pPr>
            <a:r>
              <a:rPr lang="ru-RU" sz="1600" b="1" dirty="0">
                <a:effectLst/>
                <a:latin typeface="quote-cjk-patch"/>
                <a:ea typeface="Tahoma" panose="020B0604030504040204" pitchFamily="34" charset="0"/>
                <a:cs typeface="Times New Roman" panose="02020603050405020304" pitchFamily="18" charset="0"/>
              </a:rPr>
              <a:t>Преобразование данных (</a:t>
            </a:r>
            <a:r>
              <a:rPr lang="ru-RU" sz="1600" b="1" dirty="0" err="1">
                <a:effectLst/>
                <a:latin typeface="quote-cjk-patch"/>
                <a:ea typeface="Tahoma" panose="020B0604030504040204" pitchFamily="34" charset="0"/>
                <a:cs typeface="Times New Roman" panose="02020603050405020304" pitchFamily="18" charset="0"/>
              </a:rPr>
              <a:t>Transform</a:t>
            </a:r>
            <a:r>
              <a:rPr lang="ru-RU" sz="1600" b="1" dirty="0">
                <a:effectLst/>
                <a:latin typeface="quote-cjk-patch"/>
                <a:ea typeface="Tahoma" panose="020B0604030504040204" pitchFamily="34" charset="0"/>
                <a:cs typeface="Times New Roman" panose="02020603050405020304" pitchFamily="18" charset="0"/>
              </a:rPr>
              <a:t>):</a:t>
            </a:r>
          </a:p>
          <a:p>
            <a:pPr marL="742950" lvl="1" indent="-285750" algn="just">
              <a:lnSpc>
                <a:spcPct val="170000"/>
              </a:lnSpc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ru-RU" sz="1200" kern="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Очистка и валидация данных</a:t>
            </a:r>
            <a:endParaRPr lang="ru-RU" sz="1200" dirty="0">
              <a:effectLst/>
              <a:latin typeface="quote-cjk-patch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70000"/>
              </a:lnSpc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ru-RU" sz="1200" kern="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Обогащение данных</a:t>
            </a:r>
            <a:endParaRPr lang="ru-RU" sz="1200" dirty="0">
              <a:effectLst/>
              <a:latin typeface="quote-cjk-patch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70000"/>
              </a:lnSpc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ru-RU" sz="1200" kern="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Консолидация данных из разных источников по ключевым сущностям</a:t>
            </a:r>
          </a:p>
          <a:p>
            <a:pPr marL="0" lvl="1" indent="0" algn="just">
              <a:lnSpc>
                <a:spcPct val="170000"/>
              </a:lnSpc>
              <a:spcBef>
                <a:spcPts val="0"/>
              </a:spcBef>
              <a:buSzPts val="1000"/>
              <a:buNone/>
              <a:tabLst>
                <a:tab pos="914400" algn="l"/>
              </a:tabLst>
            </a:pPr>
            <a:r>
              <a:rPr lang="ru-RU" sz="16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Загрузка данных (</a:t>
            </a:r>
            <a:r>
              <a:rPr lang="ru-RU" sz="1600" b="1" dirty="0" err="1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ru-RU" sz="16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1600" dirty="0">
              <a:effectLst/>
              <a:latin typeface="quote-cjk-patch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70000"/>
              </a:lnSpc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Пакетная загрузка в </a:t>
            </a:r>
            <a:r>
              <a:rPr lang="ru-RU" sz="12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MySQL DWH</a:t>
            </a: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 через оптимизированный механизм </a:t>
            </a:r>
            <a:r>
              <a:rPr lang="ru-RU" sz="12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LOAD DATA INFILE</a:t>
            </a:r>
            <a:endParaRPr lang="ru-RU" sz="1200" dirty="0">
              <a:effectLst/>
              <a:latin typeface="quote-cjk-patch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70000"/>
              </a:lnSpc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Обработка конфликтов с использованием стратегии </a:t>
            </a:r>
            <a:r>
              <a:rPr lang="ru-RU" sz="1200" b="1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REPLACE</a:t>
            </a:r>
            <a:endParaRPr lang="ru-RU" sz="1200" dirty="0">
              <a:effectLst/>
              <a:latin typeface="quote-cjk-patch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70000"/>
              </a:lnSpc>
              <a:buSzPts val="1000"/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ru-RU" sz="1200" dirty="0">
                <a:effectLst/>
                <a:latin typeface="quote-cjk-patch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Автоматическое добавление метаданных (дата загрузки, источник данных)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E697FC-4A1D-902B-A89F-E4DFFEFC137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4938" y="1259131"/>
            <a:ext cx="11362123" cy="584686"/>
          </a:xfrm>
        </p:spPr>
        <p:txBody>
          <a:bodyPr/>
          <a:lstStyle/>
          <a:p>
            <a: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Ключевые этапы работы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3B453F-728B-687C-C4B9-D371DEF83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pic>
        <p:nvPicPr>
          <p:cNvPr id="9" name="Рисунок 8" descr="Изображение выглядит как диаграмма, снимок экрана, дизайн">
            <a:extLst>
              <a:ext uri="{FF2B5EF4-FFF2-40B4-BE49-F238E27FC236}">
                <a16:creationId xmlns:a16="http://schemas.microsoft.com/office/drawing/2014/main" id="{C50D981C-50E9-AC6D-7352-7D082FF33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30" y="3024620"/>
            <a:ext cx="4902731" cy="2131842"/>
          </a:xfrm>
          <a:prstGeom prst="round2DiagRect">
            <a:avLst>
              <a:gd name="adj1" fmla="val 16667"/>
              <a:gd name="adj2" fmla="val 1768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14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1698</Words>
  <Application>Microsoft Office PowerPoint</Application>
  <PresentationFormat>Широкоэкранный</PresentationFormat>
  <Paragraphs>195</Paragraphs>
  <Slides>16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9" baseType="lpstr">
      <vt:lpstr>Wingdings</vt:lpstr>
      <vt:lpstr>Noto Sans Symbols</vt:lpstr>
      <vt:lpstr>ALS Sector Regular</vt:lpstr>
      <vt:lpstr>Open Sans</vt:lpstr>
      <vt:lpstr>Arial</vt:lpstr>
      <vt:lpstr>Courier New</vt:lpstr>
      <vt:lpstr>quote-cjk-patch</vt:lpstr>
      <vt:lpstr>ALS Sector Regular (Основной текст)</vt:lpstr>
      <vt:lpstr>ALS Sector Bold (Заголовки)</vt:lpstr>
      <vt:lpstr>Times New Roman</vt:lpstr>
      <vt:lpstr>ALS Sector Bold</vt:lpstr>
      <vt:lpstr>Roboto</vt:lpstr>
      <vt:lpstr>If,kjyVUNE_28012021</vt:lpstr>
      <vt:lpstr>Разработка системы анализа данных для персонализации образования и прогнозирования успеваемости  Направление: Архитектор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>Дуплей Максим Игоревич</Manager>
  <Company>Школа программирования Maestro7IT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Презентация_для_защиты_ВКР_ЦДО_МГТУ_им_Баумана_Дуплей_М_И</dc:title>
  <dc:subject>Защита ВКР</dc:subject>
  <dc:creator>Дуплей Максим Игоревич</dc:creator>
  <cp:keywords>вкр</cp:keywords>
  <cp:lastModifiedBy>Максим Дуплей</cp:lastModifiedBy>
  <cp:revision>1</cp:revision>
  <dcterms:created xsi:type="dcterms:W3CDTF">2021-02-24T09:03:25Z</dcterms:created>
  <dcterms:modified xsi:type="dcterms:W3CDTF">2025-06-16T20:20:30Z</dcterms:modified>
  <dc:language>Русский</dc:language>
  <cp:version>7</cp:version>
</cp:coreProperties>
</file>